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877" r:id="rId2"/>
    <p:sldId id="878" r:id="rId3"/>
    <p:sldId id="879" r:id="rId4"/>
    <p:sldId id="880" r:id="rId5"/>
    <p:sldId id="881" r:id="rId6"/>
    <p:sldId id="882" r:id="rId7"/>
    <p:sldId id="883" r:id="rId8"/>
    <p:sldId id="884" r:id="rId9"/>
    <p:sldId id="885" r:id="rId10"/>
    <p:sldId id="886" r:id="rId11"/>
    <p:sldId id="887" r:id="rId12"/>
    <p:sldId id="888" r:id="rId13"/>
    <p:sldId id="889" r:id="rId14"/>
    <p:sldId id="890" r:id="rId15"/>
    <p:sldId id="89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00" autoAdjust="0"/>
    <p:restoredTop sz="90222" autoAdjust="0"/>
  </p:normalViewPr>
  <p:slideViewPr>
    <p:cSldViewPr snapToGrid="0" snapToObjects="1">
      <p:cViewPr>
        <p:scale>
          <a:sx n="72" d="100"/>
          <a:sy n="72" d="100"/>
        </p:scale>
        <p:origin x="1360" y="2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403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3/21/17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1.png>
</file>

<file path=ppt/media/image23.png>
</file>

<file path=ppt/media/image3.gif>
</file>

<file path=ppt/media/image4.jpg>
</file>

<file path=ppt/media/image5.gif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3/21/17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96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Functions can be 1:1,</a:t>
            </a:r>
            <a:r>
              <a:rPr lang="en-US" baseline="0" dirty="0" smtClean="0"/>
              <a:t> and onto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40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70070"/>
            <a:ext cx="109728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5"/>
            <a:ext cx="12192000" cy="872193"/>
            <a:chOff x="0" y="-120393"/>
            <a:chExt cx="9144000" cy="872193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769441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gif"/><Relationship Id="rId6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215" y="5381528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Chief Scientist &amp; Founding Director,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for Entrepreneurship &amp; Technology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Emerging Area Professor 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68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272753" y="2248141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Data as a Signal</a:t>
            </a:r>
            <a:br>
              <a:rPr lang="en-US" dirty="0" smtClean="0"/>
            </a:br>
            <a:r>
              <a:rPr lang="en-US" sz="2400" dirty="0"/>
              <a:t>Data 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51167" y="231587"/>
            <a:ext cx="3880743" cy="132343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ourier New"/>
                <a:cs typeface="Courier New"/>
              </a:rPr>
              <a:t>Data</a:t>
            </a:r>
            <a:r>
              <a:rPr lang="en-US" sz="5400" dirty="0">
                <a:latin typeface="Arial Narrow"/>
                <a:cs typeface="Arial Narrow"/>
              </a:rPr>
              <a:t> </a:t>
            </a:r>
            <a:r>
              <a:rPr lang="en-US" sz="8000" baseline="30000" dirty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113242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04074"/>
            <a:ext cx="8229600" cy="6684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And of course, there is a famous link between </a:t>
            </a:r>
            <a:br>
              <a:rPr lang="en-US" dirty="0" smtClean="0"/>
            </a:br>
            <a:r>
              <a:rPr lang="en-US" dirty="0" smtClean="0"/>
              <a:t>Fourier, LTI, and Convolution:</a:t>
            </a:r>
            <a:endParaRPr lang="en-US" dirty="0"/>
          </a:p>
        </p:txBody>
      </p:sp>
      <p:pic>
        <p:nvPicPr>
          <p:cNvPr id="4" name="Picture 3" descr="imag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613" y="1465052"/>
            <a:ext cx="7063386" cy="363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1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that</a:t>
            </a:r>
            <a:r>
              <a:rPr lang="fr-FR" dirty="0" smtClean="0"/>
              <a:t>’</a:t>
            </a:r>
            <a:r>
              <a:rPr lang="en-US" dirty="0" smtClean="0"/>
              <a:t>s all great, but what about data?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41391" y="1217239"/>
            <a:ext cx="7461611" cy="3845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&gt;&gt;&gt; from </a:t>
            </a:r>
            <a:r>
              <a:rPr lang="en-US" dirty="0" err="1"/>
              <a:t>scipy.fftpack</a:t>
            </a:r>
            <a:r>
              <a:rPr lang="en-US" dirty="0"/>
              <a:t> import </a:t>
            </a:r>
            <a:r>
              <a:rPr lang="en-US" dirty="0" err="1"/>
              <a:t>fft</a:t>
            </a:r>
            <a:r>
              <a:rPr lang="en-US" dirty="0"/>
              <a:t>, </a:t>
            </a:r>
            <a:r>
              <a:rPr lang="en-US" dirty="0" err="1"/>
              <a:t>ifft</a:t>
            </a:r>
            <a:endParaRPr lang="en-US" dirty="0"/>
          </a:p>
          <a:p>
            <a:r>
              <a:rPr lang="en-US" dirty="0"/>
              <a:t>&gt;&gt;&gt; x = </a:t>
            </a:r>
            <a:r>
              <a:rPr lang="en-US" dirty="0" err="1"/>
              <a:t>np.array</a:t>
            </a:r>
            <a:r>
              <a:rPr lang="en-US" dirty="0"/>
              <a:t>([1.0, 2.0, 1.0, -1.0, 1.5])</a:t>
            </a:r>
          </a:p>
          <a:p>
            <a:r>
              <a:rPr lang="en-US" dirty="0"/>
              <a:t>&gt;&gt;&gt; y = </a:t>
            </a:r>
            <a:r>
              <a:rPr lang="en-US" dirty="0" err="1"/>
              <a:t>fft</a:t>
            </a:r>
            <a:r>
              <a:rPr lang="en-US" dirty="0"/>
              <a:t>(x)</a:t>
            </a:r>
          </a:p>
          <a:p>
            <a:r>
              <a:rPr lang="en-US" dirty="0"/>
              <a:t>&gt;&gt;&gt; y</a:t>
            </a:r>
          </a:p>
          <a:p>
            <a:r>
              <a:rPr lang="en-US" dirty="0"/>
              <a:t>array([ 4.50000000+0.j        ,  2.08155948-1.65109876j,</a:t>
            </a:r>
          </a:p>
          <a:p>
            <a:r>
              <a:rPr lang="en-US" dirty="0"/>
              <a:t>       -1.83155948+1.60822041j, -1.83155948-1.60822041j,</a:t>
            </a:r>
          </a:p>
          <a:p>
            <a:r>
              <a:rPr lang="en-US" dirty="0"/>
              <a:t>        2.08155948+1.65109876j])</a:t>
            </a:r>
          </a:p>
          <a:p>
            <a:r>
              <a:rPr lang="en-US" dirty="0"/>
              <a:t>&gt;&gt;&gt; </a:t>
            </a:r>
            <a:r>
              <a:rPr lang="en-US" dirty="0" err="1"/>
              <a:t>yinv</a:t>
            </a:r>
            <a:r>
              <a:rPr lang="en-US" dirty="0"/>
              <a:t> = </a:t>
            </a:r>
            <a:r>
              <a:rPr lang="en-US" dirty="0" err="1"/>
              <a:t>ifft</a:t>
            </a:r>
            <a:r>
              <a:rPr lang="en-US" dirty="0"/>
              <a:t>(y)</a:t>
            </a:r>
          </a:p>
          <a:p>
            <a:r>
              <a:rPr lang="en-US" dirty="0"/>
              <a:t>&gt;&gt;&gt; </a:t>
            </a:r>
            <a:r>
              <a:rPr lang="en-US" dirty="0" err="1"/>
              <a:t>yinv</a:t>
            </a:r>
            <a:endParaRPr lang="en-US" dirty="0"/>
          </a:p>
          <a:p>
            <a:r>
              <a:rPr lang="en-US" dirty="0"/>
              <a:t>array([ 1.0+0.j,  2.0+0.j,  1.0+0.j, -1.0+0.j,  1.5+0.j])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4529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that</a:t>
            </a:r>
            <a:r>
              <a:rPr lang="fr-FR" dirty="0" smtClean="0"/>
              <a:t>’</a:t>
            </a:r>
            <a:r>
              <a:rPr lang="en-US" dirty="0" smtClean="0"/>
              <a:t>s all great, but what about data?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41391" y="1217239"/>
            <a:ext cx="7461611" cy="3845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dirty="0"/>
              <a:t>&gt;&gt;&gt; </a:t>
            </a:r>
            <a:r>
              <a:rPr lang="pl-PL" dirty="0" err="1"/>
              <a:t>np.fft.fft</a:t>
            </a:r>
            <a:r>
              <a:rPr lang="pl-PL" dirty="0"/>
              <a:t>(</a:t>
            </a:r>
            <a:r>
              <a:rPr lang="pl-PL" dirty="0" err="1"/>
              <a:t>np.exp</a:t>
            </a:r>
            <a:r>
              <a:rPr lang="pl-PL" dirty="0"/>
              <a:t>(2j * </a:t>
            </a:r>
            <a:r>
              <a:rPr lang="pl-PL" dirty="0" err="1"/>
              <a:t>np.pi</a:t>
            </a:r>
            <a:r>
              <a:rPr lang="pl-PL" dirty="0"/>
              <a:t> * </a:t>
            </a:r>
            <a:r>
              <a:rPr lang="pl-PL" dirty="0" err="1"/>
              <a:t>np.arange</a:t>
            </a:r>
            <a:r>
              <a:rPr lang="pl-PL" dirty="0"/>
              <a:t>(8) / 8))</a:t>
            </a:r>
          </a:p>
          <a:p>
            <a:r>
              <a:rPr lang="pl-PL" dirty="0" err="1"/>
              <a:t>array</a:t>
            </a:r>
            <a:r>
              <a:rPr lang="pl-PL" dirty="0"/>
              <a:t>([ -3.44505240e-16 +1.14383329e-17j,</a:t>
            </a:r>
          </a:p>
          <a:p>
            <a:r>
              <a:rPr lang="pl-PL" dirty="0"/>
              <a:t>         8.00000000e+00 -5.71092652e-15j,</a:t>
            </a:r>
          </a:p>
          <a:p>
            <a:r>
              <a:rPr lang="pl-PL" dirty="0"/>
              <a:t>         2.33482938e-16 +1.22460635e-16j,</a:t>
            </a:r>
          </a:p>
          <a:p>
            <a:r>
              <a:rPr lang="pl-PL" dirty="0"/>
              <a:t>         1.64863782e-15 +1.77635684e-15j,</a:t>
            </a:r>
          </a:p>
          <a:p>
            <a:r>
              <a:rPr lang="pl-PL" dirty="0"/>
              <a:t>         9.95839695e-17 +2.33482938e-16j,</a:t>
            </a:r>
          </a:p>
          <a:p>
            <a:r>
              <a:rPr lang="pl-PL" dirty="0"/>
              <a:t>         0.00000000e+00 +1.66837030e-15j,</a:t>
            </a:r>
          </a:p>
          <a:p>
            <a:r>
              <a:rPr lang="pl-PL" dirty="0"/>
              <a:t>         1.14383329e-17 +1.22460635e-16j,</a:t>
            </a:r>
          </a:p>
          <a:p>
            <a:r>
              <a:rPr lang="pl-PL" dirty="0"/>
              <a:t>         -1.64863782e-15 +1.77635684e-15j])</a:t>
            </a:r>
          </a:p>
        </p:txBody>
      </p:sp>
    </p:spTree>
    <p:extLst>
      <p:ext uri="{BB962C8B-B14F-4D97-AF65-F5344CB8AC3E}">
        <p14:creationId xmlns:p14="http://schemas.microsoft.com/office/powerpoint/2010/main" val="131491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wait, that was discrete, and Fourier was continuous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3044" b="3044"/>
          <a:stretch>
            <a:fillRect/>
          </a:stretch>
        </p:blipFill>
        <p:spPr>
          <a:xfrm>
            <a:off x="6339008" y="2164796"/>
            <a:ext cx="4082828" cy="804909"/>
          </a:xfrm>
        </p:spPr>
      </p:pic>
      <p:pic>
        <p:nvPicPr>
          <p:cNvPr id="4" name="Picture 3" descr="img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172" y="1742350"/>
            <a:ext cx="2717800" cy="1701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46072" y="2046374"/>
            <a:ext cx="1358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comb function: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7138" y="4085673"/>
            <a:ext cx="5896242" cy="136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2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4055_html_m64a8a2ff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283" y="139190"/>
            <a:ext cx="6962359" cy="57623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69084" y="5795686"/>
            <a:ext cx="455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docs.exdat.com</a:t>
            </a:r>
            <a:r>
              <a:rPr lang="en-US" dirty="0"/>
              <a:t>/docs/index-44055.html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18037" y="603521"/>
            <a:ext cx="220496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understanding the properties of the Comb, we can map between the time signal and the frequency samples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Sampled with time T, and with N samples means: </a:t>
            </a:r>
          </a:p>
          <a:p>
            <a:endParaRPr lang="en-US" dirty="0"/>
          </a:p>
          <a:p>
            <a:r>
              <a:rPr lang="en-US" dirty="0"/>
              <a:t>Each frequency bin in the FFT = 1/(T*N)</a:t>
            </a:r>
          </a:p>
        </p:txBody>
      </p:sp>
    </p:spTree>
    <p:extLst>
      <p:ext uri="{BB962C8B-B14F-4D97-AF65-F5344CB8AC3E}">
        <p14:creationId xmlns:p14="http://schemas.microsoft.com/office/powerpoint/2010/main" val="2059442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FFT of weather data</a:t>
            </a:r>
          </a:p>
          <a:p>
            <a:r>
              <a:rPr lang="en-US" dirty="0" smtClean="0"/>
              <a:t>Find the timing cycles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Comments:</a:t>
            </a:r>
          </a:p>
          <a:p>
            <a:r>
              <a:rPr lang="en-US" dirty="0" smtClean="0"/>
              <a:t>Note </a:t>
            </a:r>
            <a:r>
              <a:rPr lang="en-US" dirty="0" err="1" smtClean="0"/>
              <a:t>fft</a:t>
            </a:r>
            <a:r>
              <a:rPr lang="en-US" dirty="0" smtClean="0"/>
              <a:t>(0) = mean f(t)</a:t>
            </a:r>
          </a:p>
          <a:p>
            <a:r>
              <a:rPr lang="en-US" dirty="0"/>
              <a:t>f</a:t>
            </a:r>
            <a:r>
              <a:rPr lang="en-US" dirty="0" smtClean="0"/>
              <a:t>(0) = mean FFT(s)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007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for Data as a Signal Part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Fourier and Spectral Analysis</a:t>
            </a:r>
          </a:p>
          <a:p>
            <a:r>
              <a:rPr lang="en-US" dirty="0" smtClean="0"/>
              <a:t>Comb Function, and why this is so important</a:t>
            </a:r>
          </a:p>
          <a:p>
            <a:r>
              <a:rPr lang="en-US" dirty="0" smtClean="0"/>
              <a:t>Resampling</a:t>
            </a:r>
          </a:p>
        </p:txBody>
      </p:sp>
    </p:spTree>
    <p:extLst>
      <p:ext uri="{BB962C8B-B14F-4D97-AF65-F5344CB8AC3E}">
        <p14:creationId xmlns:p14="http://schemas.microsoft.com/office/powerpoint/2010/main" val="122878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668408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Part II: LTI and Data Signals to Features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70988" y="2028993"/>
            <a:ext cx="1508829" cy="36933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Objects</a:t>
            </a:r>
          </a:p>
          <a:p>
            <a:endParaRPr lang="en-US" dirty="0"/>
          </a:p>
          <a:p>
            <a:r>
              <a:rPr lang="en-US" dirty="0"/>
              <a:t>Events/Experiments</a:t>
            </a:r>
          </a:p>
          <a:p>
            <a:endParaRPr lang="en-US" dirty="0"/>
          </a:p>
          <a:p>
            <a:r>
              <a:rPr lang="en-US" dirty="0"/>
              <a:t>People/Customers</a:t>
            </a:r>
          </a:p>
          <a:p>
            <a:endParaRPr lang="en-US" dirty="0"/>
          </a:p>
          <a:p>
            <a:r>
              <a:rPr lang="en-US" dirty="0"/>
              <a:t>Products</a:t>
            </a:r>
          </a:p>
          <a:p>
            <a:endParaRPr lang="en-US" dirty="0"/>
          </a:p>
          <a:p>
            <a:r>
              <a:rPr lang="en-US" dirty="0"/>
              <a:t>Stocks</a:t>
            </a:r>
          </a:p>
          <a:p>
            <a:endParaRPr lang="en-US" dirty="0"/>
          </a:p>
          <a:p>
            <a:r>
              <a:rPr lang="en-US" dirty="0"/>
              <a:t>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70987" y="1544237"/>
            <a:ext cx="1207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Real Life</a:t>
            </a:r>
          </a:p>
        </p:txBody>
      </p:sp>
      <p:pic>
        <p:nvPicPr>
          <p:cNvPr id="6" name="Picture 5" descr="wqalg1u3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35" y="7074104"/>
            <a:ext cx="4179610" cy="1933300"/>
          </a:xfrm>
          <a:prstGeom prst="rect">
            <a:avLst/>
          </a:prstGeom>
        </p:spPr>
      </p:pic>
      <p:pic>
        <p:nvPicPr>
          <p:cNvPr id="7" name="Picture 6" descr="data_table_05_0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646" y="6858000"/>
            <a:ext cx="3977971" cy="2117450"/>
          </a:xfrm>
          <a:prstGeom prst="rect">
            <a:avLst/>
          </a:prstGeom>
        </p:spPr>
      </p:pic>
      <p:pic>
        <p:nvPicPr>
          <p:cNvPr id="8" name="Picture 7" descr="scr_6_11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88636" y="2057079"/>
            <a:ext cx="2951855" cy="1896567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131631" y="1781166"/>
            <a:ext cx="370435" cy="2648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347277" y="1299631"/>
            <a:ext cx="1949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Features, but also </a:t>
            </a:r>
            <a:br>
              <a:rPr lang="en-US" dirty="0"/>
            </a:br>
            <a:r>
              <a:rPr lang="en-US" dirty="0"/>
              <a:t>loss of information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88636" y="2064011"/>
            <a:ext cx="2951855" cy="3416320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In Sample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Out of Sample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435993" y="2045972"/>
            <a:ext cx="552642" cy="3427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Person 1</a:t>
            </a:r>
          </a:p>
          <a:p>
            <a:pPr algn="ctr"/>
            <a:r>
              <a:rPr lang="en-US" sz="800" dirty="0"/>
              <a:t>Person 2</a:t>
            </a:r>
          </a:p>
          <a:p>
            <a:pPr algn="ctr"/>
            <a:r>
              <a:rPr lang="en-US" sz="800" dirty="0"/>
              <a:t>Person 3</a:t>
            </a:r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.</a:t>
            </a:r>
          </a:p>
          <a:p>
            <a:pPr algn="ctr"/>
            <a:r>
              <a:rPr lang="en-US" sz="800" dirty="0"/>
              <a:t>.</a:t>
            </a:r>
          </a:p>
          <a:p>
            <a:pPr algn="ctr"/>
            <a:r>
              <a:rPr lang="en-US" sz="800" dirty="0"/>
              <a:t>.</a:t>
            </a:r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Person N</a:t>
            </a:r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7322252" y="3011659"/>
            <a:ext cx="12951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952553" y="2605746"/>
            <a:ext cx="1560644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Characteristics</a:t>
            </a:r>
          </a:p>
          <a:p>
            <a:r>
              <a:rPr lang="en-US" dirty="0"/>
              <a:t>Patterns</a:t>
            </a:r>
          </a:p>
          <a:p>
            <a:r>
              <a:rPr lang="en-US" dirty="0"/>
              <a:t>Models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Predictions</a:t>
            </a:r>
          </a:p>
          <a:p>
            <a:r>
              <a:rPr lang="en-US" dirty="0"/>
              <a:t>Similarities</a:t>
            </a:r>
          </a:p>
          <a:p>
            <a:r>
              <a:rPr lang="en-US" dirty="0"/>
              <a:t>Differences</a:t>
            </a:r>
          </a:p>
          <a:p>
            <a:r>
              <a:rPr lang="en-US" dirty="0"/>
              <a:t>Distance </a:t>
            </a:r>
          </a:p>
          <a:p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474652" y="4621315"/>
            <a:ext cx="12951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 rot="20582883">
            <a:off x="2954255" y="2466567"/>
            <a:ext cx="2963476" cy="135676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 Varying Signals to Features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379817" y="2565933"/>
            <a:ext cx="1608819" cy="598558"/>
          </a:xfrm>
          <a:prstGeom prst="straightConnector1">
            <a:avLst/>
          </a:prstGeom>
          <a:ln w="38100" cmpd="sng">
            <a:solidFill>
              <a:schemeClr val="bg1"/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21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Fourier Transform</a:t>
            </a:r>
            <a:br>
              <a:rPr lang="en-US" dirty="0" smtClean="0"/>
            </a:br>
            <a:r>
              <a:rPr lang="en-US" dirty="0"/>
              <a:t>T</a:t>
            </a:r>
            <a:r>
              <a:rPr lang="en-US" dirty="0" smtClean="0"/>
              <a:t>he most famous of mathematical </a:t>
            </a:r>
            <a:r>
              <a:rPr lang="en-US" dirty="0" smtClean="0"/>
              <a:t>transforms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3752" y="3531738"/>
            <a:ext cx="8229600" cy="1711192"/>
          </a:xfrm>
        </p:spPr>
        <p:txBody>
          <a:bodyPr/>
          <a:lstStyle/>
          <a:p>
            <a:r>
              <a:rPr lang="en-US" dirty="0" smtClean="0"/>
              <a:t>A Transform is not a function: </a:t>
            </a:r>
            <a:r>
              <a:rPr lang="en-US" dirty="0" err="1" smtClean="0"/>
              <a:t>ie</a:t>
            </a:r>
            <a:r>
              <a:rPr lang="en-US" dirty="0" smtClean="0"/>
              <a:t> mapping from one variable to another </a:t>
            </a:r>
            <a:endParaRPr lang="en-US" dirty="0"/>
          </a:p>
        </p:txBody>
      </p:sp>
      <p:pic>
        <p:nvPicPr>
          <p:cNvPr id="6" name="Picture 5" descr="imgr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52"/>
          <a:stretch/>
        </p:blipFill>
        <p:spPr>
          <a:xfrm>
            <a:off x="1767649" y="1533954"/>
            <a:ext cx="4724400" cy="660809"/>
          </a:xfrm>
          <a:prstGeom prst="rect">
            <a:avLst/>
          </a:prstGeom>
        </p:spPr>
      </p:pic>
      <p:pic>
        <p:nvPicPr>
          <p:cNvPr id="7" name="Picture 6" descr="imgr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72"/>
          <a:stretch/>
        </p:blipFill>
        <p:spPr>
          <a:xfrm>
            <a:off x="1767649" y="2396933"/>
            <a:ext cx="4724400" cy="82355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24368" y="1533954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342009" y="2591540"/>
            <a:ext cx="28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pic>
        <p:nvPicPr>
          <p:cNvPr id="10" name="Picture 9" descr="x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2955" y="1585748"/>
            <a:ext cx="1897818" cy="189781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742793" y="1834961"/>
            <a:ext cx="1370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= f(x) = x+1</a:t>
            </a:r>
          </a:p>
        </p:txBody>
      </p:sp>
      <p:sp>
        <p:nvSpPr>
          <p:cNvPr id="12" name="Freeform 11"/>
          <p:cNvSpPr/>
          <p:nvPr/>
        </p:nvSpPr>
        <p:spPr>
          <a:xfrm>
            <a:off x="2864620" y="1769664"/>
            <a:ext cx="546832" cy="843493"/>
          </a:xfrm>
          <a:custGeom>
            <a:avLst/>
            <a:gdLst>
              <a:gd name="connsiteX0" fmla="*/ 0 w 1199502"/>
              <a:gd name="connsiteY0" fmla="*/ 0 h 1675910"/>
              <a:gd name="connsiteX1" fmla="*/ 458633 w 1199502"/>
              <a:gd name="connsiteY1" fmla="*/ 864417 h 1675910"/>
              <a:gd name="connsiteX2" fmla="*/ 1199502 w 1199502"/>
              <a:gd name="connsiteY2" fmla="*/ 1675910 h 1675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9502" h="1675910">
                <a:moveTo>
                  <a:pt x="0" y="0"/>
                </a:moveTo>
                <a:cubicBezTo>
                  <a:pt x="129358" y="292549"/>
                  <a:pt x="258716" y="585099"/>
                  <a:pt x="458633" y="864417"/>
                </a:cubicBezTo>
                <a:cubicBezTo>
                  <a:pt x="658550" y="1143735"/>
                  <a:pt x="1199502" y="1675910"/>
                  <a:pt x="1199502" y="1675910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8112955" y="1585749"/>
            <a:ext cx="1472406" cy="15402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196127" y="1250915"/>
            <a:ext cx="495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f(x)</a:t>
            </a:r>
          </a:p>
        </p:txBody>
      </p:sp>
      <p:sp>
        <p:nvSpPr>
          <p:cNvPr id="17" name="Freeform 16"/>
          <p:cNvSpPr/>
          <p:nvPr/>
        </p:nvSpPr>
        <p:spPr>
          <a:xfrm>
            <a:off x="8757454" y="1683173"/>
            <a:ext cx="1375899" cy="1270163"/>
          </a:xfrm>
          <a:custGeom>
            <a:avLst/>
            <a:gdLst>
              <a:gd name="connsiteX0" fmla="*/ 0 w 1375899"/>
              <a:gd name="connsiteY0" fmla="*/ 1270163 h 1270163"/>
              <a:gd name="connsiteX1" fmla="*/ 35279 w 1375899"/>
              <a:gd name="connsiteY1" fmla="*/ 1023187 h 1270163"/>
              <a:gd name="connsiteX2" fmla="*/ 141118 w 1375899"/>
              <a:gd name="connsiteY2" fmla="*/ 864417 h 1270163"/>
              <a:gd name="connsiteX3" fmla="*/ 317515 w 1375899"/>
              <a:gd name="connsiteY3" fmla="*/ 705646 h 1270163"/>
              <a:gd name="connsiteX4" fmla="*/ 370434 w 1375899"/>
              <a:gd name="connsiteY4" fmla="*/ 688005 h 1270163"/>
              <a:gd name="connsiteX5" fmla="*/ 546832 w 1375899"/>
              <a:gd name="connsiteY5" fmla="*/ 652723 h 1270163"/>
              <a:gd name="connsiteX6" fmla="*/ 758509 w 1375899"/>
              <a:gd name="connsiteY6" fmla="*/ 599799 h 1270163"/>
              <a:gd name="connsiteX7" fmla="*/ 952546 w 1375899"/>
              <a:gd name="connsiteY7" fmla="*/ 617441 h 1270163"/>
              <a:gd name="connsiteX8" fmla="*/ 1005465 w 1375899"/>
              <a:gd name="connsiteY8" fmla="*/ 635082 h 1270163"/>
              <a:gd name="connsiteX9" fmla="*/ 1199502 w 1375899"/>
              <a:gd name="connsiteY9" fmla="*/ 599799 h 1270163"/>
              <a:gd name="connsiteX10" fmla="*/ 1322980 w 1375899"/>
              <a:gd name="connsiteY10" fmla="*/ 405747 h 1270163"/>
              <a:gd name="connsiteX11" fmla="*/ 1340620 w 1375899"/>
              <a:gd name="connsiteY11" fmla="*/ 335182 h 1270163"/>
              <a:gd name="connsiteX12" fmla="*/ 1358260 w 1375899"/>
              <a:gd name="connsiteY12" fmla="*/ 282259 h 1270163"/>
              <a:gd name="connsiteX13" fmla="*/ 1375899 w 1375899"/>
              <a:gd name="connsiteY13" fmla="*/ 0 h 127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75899" h="1270163">
                <a:moveTo>
                  <a:pt x="0" y="1270163"/>
                </a:moveTo>
                <a:cubicBezTo>
                  <a:pt x="11760" y="1187838"/>
                  <a:pt x="7961" y="1101733"/>
                  <a:pt x="35279" y="1023187"/>
                </a:cubicBezTo>
                <a:cubicBezTo>
                  <a:pt x="56173" y="963112"/>
                  <a:pt x="96145" y="909394"/>
                  <a:pt x="141118" y="864417"/>
                </a:cubicBezTo>
                <a:cubicBezTo>
                  <a:pt x="189626" y="815905"/>
                  <a:pt x="253073" y="742473"/>
                  <a:pt x="317515" y="705646"/>
                </a:cubicBezTo>
                <a:cubicBezTo>
                  <a:pt x="333659" y="696420"/>
                  <a:pt x="352316" y="692186"/>
                  <a:pt x="370434" y="688005"/>
                </a:cubicBezTo>
                <a:cubicBezTo>
                  <a:pt x="428862" y="674521"/>
                  <a:pt x="489946" y="671687"/>
                  <a:pt x="546832" y="652723"/>
                </a:cubicBezTo>
                <a:cubicBezTo>
                  <a:pt x="686601" y="606130"/>
                  <a:pt x="615988" y="623555"/>
                  <a:pt x="758509" y="599799"/>
                </a:cubicBezTo>
                <a:cubicBezTo>
                  <a:pt x="823188" y="605680"/>
                  <a:pt x="888253" y="608255"/>
                  <a:pt x="952546" y="617441"/>
                </a:cubicBezTo>
                <a:cubicBezTo>
                  <a:pt x="970953" y="620071"/>
                  <a:pt x="986918" y="636407"/>
                  <a:pt x="1005465" y="635082"/>
                </a:cubicBezTo>
                <a:cubicBezTo>
                  <a:pt x="1071037" y="630398"/>
                  <a:pt x="1134823" y="611560"/>
                  <a:pt x="1199502" y="599799"/>
                </a:cubicBezTo>
                <a:cubicBezTo>
                  <a:pt x="1244618" y="539640"/>
                  <a:pt x="1296183" y="477212"/>
                  <a:pt x="1322980" y="405747"/>
                </a:cubicBezTo>
                <a:cubicBezTo>
                  <a:pt x="1331493" y="383045"/>
                  <a:pt x="1333960" y="358495"/>
                  <a:pt x="1340620" y="335182"/>
                </a:cubicBezTo>
                <a:cubicBezTo>
                  <a:pt x="1345728" y="317302"/>
                  <a:pt x="1352380" y="299900"/>
                  <a:pt x="1358260" y="282259"/>
                </a:cubicBezTo>
                <a:lnTo>
                  <a:pt x="1375899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0010774" y="1313840"/>
            <a:ext cx="53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g(x)</a:t>
            </a:r>
          </a:p>
        </p:txBody>
      </p:sp>
      <p:pic>
        <p:nvPicPr>
          <p:cNvPr id="20" name="Picture 19" descr="fourierPair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752" y="4036233"/>
            <a:ext cx="6352434" cy="184177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411452" y="2133729"/>
            <a:ext cx="395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f()</a:t>
            </a:r>
          </a:p>
        </p:txBody>
      </p:sp>
      <p:pic>
        <p:nvPicPr>
          <p:cNvPr id="19" name="Picture 18" descr="fouriertransforms.gif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07"/>
          <a:stretch/>
        </p:blipFill>
        <p:spPr>
          <a:xfrm>
            <a:off x="8841571" y="4053151"/>
            <a:ext cx="1487580" cy="182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09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FT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83" r="10364" b="4347"/>
          <a:stretch/>
        </p:blipFill>
        <p:spPr>
          <a:xfrm>
            <a:off x="1961093" y="540184"/>
            <a:ext cx="7655644" cy="53410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103620" y="274639"/>
            <a:ext cx="2390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Mapping from a time </a:t>
            </a:r>
          </a:p>
          <a:p>
            <a:r>
              <a:rPr lang="en-US" dirty="0"/>
              <a:t>to frequency, and back.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88916" y="5881263"/>
            <a:ext cx="48790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groups.csail.mit.edu</a:t>
            </a:r>
            <a:r>
              <a:rPr lang="en-US" sz="1200" dirty="0"/>
              <a:t>/</a:t>
            </a:r>
            <a:r>
              <a:rPr lang="en-US" sz="1200" dirty="0" err="1"/>
              <a:t>netmit</a:t>
            </a:r>
            <a:r>
              <a:rPr lang="en-US" sz="1200" dirty="0"/>
              <a:t>/</a:t>
            </a:r>
            <a:r>
              <a:rPr lang="en-US" sz="1200" dirty="0" err="1"/>
              <a:t>wordpress</a:t>
            </a:r>
            <a:r>
              <a:rPr lang="en-US" sz="1200" dirty="0"/>
              <a:t>/projects/sparse-</a:t>
            </a:r>
            <a:r>
              <a:rPr lang="en-US" sz="1200" dirty="0" err="1"/>
              <a:t>fourier</a:t>
            </a:r>
            <a:r>
              <a:rPr lang="en-US" sz="1200" dirty="0"/>
              <a:t>-transform/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7163" y="205980"/>
            <a:ext cx="3458822" cy="668408"/>
          </a:xfrm>
        </p:spPr>
        <p:txBody>
          <a:bodyPr/>
          <a:lstStyle/>
          <a:p>
            <a:r>
              <a:rPr lang="en-US" dirty="0" smtClean="0"/>
              <a:t>Fourier Transform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32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more detail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29465" y="3704644"/>
            <a:ext cx="720848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or t = time, f(x) is a function of time</a:t>
            </a:r>
          </a:p>
          <a:p>
            <a:endParaRPr lang="en-US" dirty="0"/>
          </a:p>
          <a:p>
            <a:r>
              <a:rPr lang="en-US" dirty="0"/>
              <a:t>i or j are for imaginary numbers.  Note F and f are both complex functions.</a:t>
            </a:r>
          </a:p>
          <a:p>
            <a:endParaRPr lang="en-US" dirty="0"/>
          </a:p>
          <a:p>
            <a:r>
              <a:rPr lang="en-US" dirty="0"/>
              <a:t>f or s is often used for frequency, so F(s) is a function in frequency</a:t>
            </a:r>
          </a:p>
          <a:p>
            <a:endParaRPr lang="en-US" dirty="0"/>
          </a:p>
          <a:p>
            <a:r>
              <a:rPr lang="en-US" dirty="0"/>
              <a:t>Integrate (average) over all time (for every given frequency)</a:t>
            </a:r>
          </a:p>
        </p:txBody>
      </p:sp>
      <p:pic>
        <p:nvPicPr>
          <p:cNvPr id="7" name="Picture 6" descr="Fouri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48353"/>
            <a:ext cx="9144000" cy="228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566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more detail</a:t>
            </a:r>
            <a:endParaRPr lang="en-US" dirty="0"/>
          </a:p>
        </p:txBody>
      </p:sp>
      <p:pic>
        <p:nvPicPr>
          <p:cNvPr id="7" name="Picture 6" descr="Fouri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48353"/>
            <a:ext cx="9144000" cy="2289994"/>
          </a:xfrm>
          <a:prstGeom prst="rect">
            <a:avLst/>
          </a:prstGeom>
        </p:spPr>
      </p:pic>
      <p:pic>
        <p:nvPicPr>
          <p:cNvPr id="3" name="Picture 2" descr="Ex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404531"/>
            <a:ext cx="9144000" cy="8230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35428" y="3908083"/>
            <a:ext cx="166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Remember that</a:t>
            </a:r>
          </a:p>
        </p:txBody>
      </p:sp>
    </p:spTree>
    <p:extLst>
      <p:ext uri="{BB962C8B-B14F-4D97-AF65-F5344CB8AC3E}">
        <p14:creationId xmlns:p14="http://schemas.microsoft.com/office/powerpoint/2010/main" val="1756699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-836755"/>
            <a:ext cx="8229600" cy="668408"/>
          </a:xfrm>
        </p:spPr>
        <p:txBody>
          <a:bodyPr/>
          <a:lstStyle/>
          <a:p>
            <a:r>
              <a:rPr lang="en-US" dirty="0" smtClean="0"/>
              <a:t>Fourier Basics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13544" y="7224620"/>
            <a:ext cx="3813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www.thefouriertransform.com</a:t>
            </a:r>
            <a:r>
              <a:rPr lang="en-US" dirty="0"/>
              <a:t>/</a:t>
            </a:r>
          </a:p>
        </p:txBody>
      </p:sp>
      <p:pic>
        <p:nvPicPr>
          <p:cNvPr id="3" name="Picture 2" descr="Invfouri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04" y="720476"/>
            <a:ext cx="3945159" cy="1031257"/>
          </a:xfrm>
          <a:prstGeom prst="rect">
            <a:avLst/>
          </a:prstGeom>
        </p:spPr>
      </p:pic>
      <p:pic>
        <p:nvPicPr>
          <p:cNvPr id="4" name="Picture 3" descr="Fouri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162" y="793934"/>
            <a:ext cx="3824515" cy="9577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65118" y="36998"/>
            <a:ext cx="6033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example is the famous </a:t>
            </a:r>
            <a:r>
              <a:rPr lang="en-US" dirty="0" err="1"/>
              <a:t>rect</a:t>
            </a:r>
            <a:r>
              <a:rPr lang="en-US" dirty="0"/>
              <a:t>(x) which transforms to </a:t>
            </a:r>
            <a:r>
              <a:rPr lang="en-US" dirty="0" err="1"/>
              <a:t>Sinc</a:t>
            </a:r>
            <a:r>
              <a:rPr lang="en-US" dirty="0"/>
              <a:t>(s)</a:t>
            </a:r>
          </a:p>
        </p:txBody>
      </p:sp>
      <p:pic>
        <p:nvPicPr>
          <p:cNvPr id="6" name="Picture 5" descr="images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3" r="71159"/>
          <a:stretch/>
        </p:blipFill>
        <p:spPr>
          <a:xfrm>
            <a:off x="1910641" y="4901830"/>
            <a:ext cx="1517017" cy="1052627"/>
          </a:xfrm>
          <a:prstGeom prst="rect">
            <a:avLst/>
          </a:prstGeom>
        </p:spPr>
      </p:pic>
      <p:pic>
        <p:nvPicPr>
          <p:cNvPr id="11" name="Picture 10" descr="imgre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947" y="4938711"/>
            <a:ext cx="3119866" cy="1093092"/>
          </a:xfrm>
          <a:prstGeom prst="rect">
            <a:avLst/>
          </a:prstGeom>
        </p:spPr>
      </p:pic>
      <p:pic>
        <p:nvPicPr>
          <p:cNvPr id="12" name="Picture 11" descr="images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29"/>
          <a:stretch/>
        </p:blipFill>
        <p:spPr>
          <a:xfrm>
            <a:off x="3498214" y="4901830"/>
            <a:ext cx="1907112" cy="1052627"/>
          </a:xfrm>
          <a:prstGeom prst="rect">
            <a:avLst/>
          </a:prstGeom>
        </p:spPr>
      </p:pic>
      <p:pic>
        <p:nvPicPr>
          <p:cNvPr id="15" name="Picture 14" descr="imgres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834" y="1900277"/>
            <a:ext cx="6796292" cy="246639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680778" y="2905641"/>
            <a:ext cx="1662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S=f in the graph</a:t>
            </a:r>
          </a:p>
        </p:txBody>
      </p:sp>
      <p:pic>
        <p:nvPicPr>
          <p:cNvPr id="13" name="Picture 12" descr="Sinc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655" y="2480254"/>
            <a:ext cx="1714942" cy="47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0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able 4_1 Fourier Transform Theorems 600dp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659" y="212328"/>
            <a:ext cx="7118915" cy="6017257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4258160" y="70565"/>
            <a:ext cx="6339281" cy="441029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000" dirty="0"/>
              <a:t>As written in virtually every book on Fourier or Systems..</a:t>
            </a:r>
          </a:p>
        </p:txBody>
      </p:sp>
    </p:spTree>
    <p:extLst>
      <p:ext uri="{BB962C8B-B14F-4D97-AF65-F5344CB8AC3E}">
        <p14:creationId xmlns:p14="http://schemas.microsoft.com/office/powerpoint/2010/main" val="165343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5127</TotalTime>
  <Words>472</Words>
  <Application>Microsoft Macintosh PowerPoint</Application>
  <PresentationFormat>Widescreen</PresentationFormat>
  <Paragraphs>136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 Narrow</vt:lpstr>
      <vt:lpstr>Calibri</vt:lpstr>
      <vt:lpstr>Courier New</vt:lpstr>
      <vt:lpstr>Helvetica Neue Light</vt:lpstr>
      <vt:lpstr>ＭＳ Ｐゴシック</vt:lpstr>
      <vt:lpstr>Optima</vt:lpstr>
      <vt:lpstr>Arial</vt:lpstr>
      <vt:lpstr>Office Theme</vt:lpstr>
      <vt:lpstr>Data as a Signal Data X: A Course on Data, Signals, and Systems</vt:lpstr>
      <vt:lpstr>Outline for Data as a Signal Part II</vt:lpstr>
      <vt:lpstr>Part II: LTI and Data Signals to Features</vt:lpstr>
      <vt:lpstr>Fourier Transform The most famous of mathematical transforms</vt:lpstr>
      <vt:lpstr>Fourier Transform</vt:lpstr>
      <vt:lpstr>In more detail</vt:lpstr>
      <vt:lpstr>In more detail</vt:lpstr>
      <vt:lpstr>Fourier Basics</vt:lpstr>
      <vt:lpstr>As written in virtually every book on Fourier or Systems..</vt:lpstr>
      <vt:lpstr>And of course, there is a famous link between  Fourier, LTI, and Convolution:</vt:lpstr>
      <vt:lpstr>So that’s all great, but what about data?</vt:lpstr>
      <vt:lpstr>So that’s all great, but what about data?</vt:lpstr>
      <vt:lpstr>But wait, that was discrete, and Fourier was continuous</vt:lpstr>
      <vt:lpstr>PowerPoint Presentation</vt:lpstr>
      <vt:lpstr>Code Examples</vt:lpstr>
    </vt:vector>
  </TitlesOfParts>
  <Company>UC Berkeley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Microsoft Office User</cp:lastModifiedBy>
  <cp:revision>398</cp:revision>
  <cp:lastPrinted>2013-05-20T04:39:02Z</cp:lastPrinted>
  <dcterms:created xsi:type="dcterms:W3CDTF">2013-05-20T04:35:54Z</dcterms:created>
  <dcterms:modified xsi:type="dcterms:W3CDTF">2017-03-22T06:21:16Z</dcterms:modified>
</cp:coreProperties>
</file>

<file path=docProps/thumbnail.jpeg>
</file>